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7"/>
      <p:bold r:id="rId18"/>
      <p:italic r:id="rId19"/>
      <p:boldItalic r:id="rId20"/>
    </p:embeddedFont>
    <p:embeddedFont>
      <p:font typeface="Nunito" panose="020B060402020202020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2DCBD576-1B44-44E5-ACE8-328F22F185D2}">
  <a:tblStyle styleId="{2DCBD576-1B44-44E5-ACE8-328F22F185D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3d6898646e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3d6898646e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3d7b56ff4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3d7b56ff4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3d7b56ff4e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3d7b56ff4e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3d89b17e75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3d89b17e75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3d8c7c5493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3d8c7c5493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a3b94b35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3a3b94b35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a3b94b350_0_2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a3b94b350_0_2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a3b94b350_0_2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3a3b94b350_0_2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d5a79a782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3d5a79a782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d55a5820d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3d55a5820d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d5a79a782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d5a79a782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3a52878a12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3a52878a12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3ce68e39b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3ce68e39b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lifecoachcompany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lifecoachcompany.n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891353" y="1847708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0000FF"/>
                </a:solidFill>
              </a:rPr>
              <a:t>HONDEN ETIQUETTE 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891350" y="3295800"/>
            <a:ext cx="5721000" cy="7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accent1"/>
                </a:solidFill>
              </a:rPr>
              <a:t>Voor meer begrip en minder ergernissen! 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30" name="Google Shape;130;p13"/>
          <p:cNvSpPr txBox="1"/>
          <p:nvPr/>
        </p:nvSpPr>
        <p:spPr>
          <a:xfrm>
            <a:off x="1592275" y="4224800"/>
            <a:ext cx="7102500" cy="7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met de toestemming voor publicatie van : R. Steinfort – J. de Jongh 2012-2015 / </a:t>
            </a:r>
            <a:r>
              <a:rPr lang="nl" u="sng">
                <a:solidFill>
                  <a:schemeClr val="hlink"/>
                </a:solidFill>
                <a:hlinkClick r:id="rId3"/>
              </a:rPr>
              <a:t>info@lifecoachcompany.nl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herwerkt door Simonne Lauwers : www.ofdazzlingruby.be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2"/>
          <p:cNvSpPr txBox="1">
            <a:spLocks noGrp="1"/>
          </p:cNvSpPr>
          <p:nvPr>
            <p:ph type="ctrTitle"/>
          </p:nvPr>
        </p:nvSpPr>
        <p:spPr>
          <a:xfrm>
            <a:off x="1858700" y="305750"/>
            <a:ext cx="5361300" cy="85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0000FF"/>
                </a:solidFill>
              </a:rPr>
              <a:t>Hondentaal 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224" name="Google Shape;224;p22"/>
          <p:cNvSpPr txBox="1">
            <a:spLocks noGrp="1"/>
          </p:cNvSpPr>
          <p:nvPr>
            <p:ph type="subTitle" idx="1"/>
          </p:nvPr>
        </p:nvSpPr>
        <p:spPr>
          <a:xfrm>
            <a:off x="2663150" y="1031150"/>
            <a:ext cx="3989700" cy="428400"/>
          </a:xfrm>
          <a:prstGeom prst="rect">
            <a:avLst/>
          </a:prstGeom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0000FF"/>
                </a:solidFill>
              </a:rPr>
              <a:t>Kent U de lichaamstaal van uw hond ? 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225" name="Google Shape;225;p22"/>
          <p:cNvSpPr txBox="1"/>
          <p:nvPr/>
        </p:nvSpPr>
        <p:spPr>
          <a:xfrm>
            <a:off x="711475" y="1680525"/>
            <a:ext cx="80469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22"/>
          <p:cNvSpPr/>
          <p:nvPr/>
        </p:nvSpPr>
        <p:spPr>
          <a:xfrm>
            <a:off x="784500" y="1622775"/>
            <a:ext cx="1349700" cy="9903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22"/>
          <p:cNvSpPr txBox="1"/>
          <p:nvPr/>
        </p:nvSpPr>
        <p:spPr>
          <a:xfrm>
            <a:off x="894075" y="1632450"/>
            <a:ext cx="1422900" cy="99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/>
              <a:t>Merk je dat uw hond het spel leuk vindt?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/>
              <a:t>...of  niet ? </a:t>
            </a:r>
            <a:endParaRPr sz="1100"/>
          </a:p>
        </p:txBody>
      </p:sp>
      <p:sp>
        <p:nvSpPr>
          <p:cNvPr id="228" name="Google Shape;228;p22"/>
          <p:cNvSpPr/>
          <p:nvPr/>
        </p:nvSpPr>
        <p:spPr>
          <a:xfrm>
            <a:off x="2461175" y="1651575"/>
            <a:ext cx="1548000" cy="7980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22"/>
          <p:cNvSpPr txBox="1"/>
          <p:nvPr/>
        </p:nvSpPr>
        <p:spPr>
          <a:xfrm>
            <a:off x="2749600" y="1680525"/>
            <a:ext cx="1163400" cy="6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/>
              <a:t>Is uw hond angstig tijdens het spel ? </a:t>
            </a:r>
            <a:endParaRPr sz="1100"/>
          </a:p>
        </p:txBody>
      </p:sp>
      <p:sp>
        <p:nvSpPr>
          <p:cNvPr id="230" name="Google Shape;230;p22"/>
          <p:cNvSpPr/>
          <p:nvPr/>
        </p:nvSpPr>
        <p:spPr>
          <a:xfrm>
            <a:off x="4624350" y="1815825"/>
            <a:ext cx="1744800" cy="10473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6AA84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22"/>
          <p:cNvSpPr txBox="1"/>
          <p:nvPr/>
        </p:nvSpPr>
        <p:spPr>
          <a:xfrm>
            <a:off x="4826250" y="2017025"/>
            <a:ext cx="1288200" cy="5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/>
              <a:t>Is uw hond agressief t.o.v.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/>
              <a:t>andere honden</a:t>
            </a:r>
            <a:endParaRPr sz="1100"/>
          </a:p>
        </p:txBody>
      </p:sp>
      <p:sp>
        <p:nvSpPr>
          <p:cNvPr id="232" name="Google Shape;232;p22"/>
          <p:cNvSpPr/>
          <p:nvPr/>
        </p:nvSpPr>
        <p:spPr>
          <a:xfrm>
            <a:off x="6489475" y="1826000"/>
            <a:ext cx="1653600" cy="7980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EA99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22"/>
          <p:cNvSpPr txBox="1"/>
          <p:nvPr/>
        </p:nvSpPr>
        <p:spPr>
          <a:xfrm>
            <a:off x="6652900" y="1930250"/>
            <a:ext cx="1490100" cy="4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/>
              <a:t>Wat zijn kalmeringssignalen? </a:t>
            </a:r>
            <a:endParaRPr sz="1100"/>
          </a:p>
        </p:txBody>
      </p:sp>
      <p:sp>
        <p:nvSpPr>
          <p:cNvPr id="234" name="Google Shape;234;p22"/>
          <p:cNvSpPr/>
          <p:nvPr/>
        </p:nvSpPr>
        <p:spPr>
          <a:xfrm>
            <a:off x="1788200" y="2305450"/>
            <a:ext cx="1028700" cy="764400"/>
          </a:xfrm>
          <a:prstGeom prst="rect">
            <a:avLst/>
          </a:prstGeom>
          <a:solidFill>
            <a:srgbClr val="F4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22"/>
          <p:cNvSpPr txBox="1"/>
          <p:nvPr/>
        </p:nvSpPr>
        <p:spPr>
          <a:xfrm>
            <a:off x="1858700" y="2420800"/>
            <a:ext cx="1054500" cy="6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/>
              <a:t>Is het spel te ruw ? </a:t>
            </a:r>
            <a:r>
              <a:rPr lang="nl"/>
              <a:t> </a:t>
            </a:r>
            <a:endParaRPr sz="1100"/>
          </a:p>
        </p:txBody>
      </p:sp>
      <p:sp>
        <p:nvSpPr>
          <p:cNvPr id="236" name="Google Shape;236;p22"/>
          <p:cNvSpPr/>
          <p:nvPr/>
        </p:nvSpPr>
        <p:spPr>
          <a:xfrm>
            <a:off x="846025" y="2911125"/>
            <a:ext cx="1288200" cy="9135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A64D7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22"/>
          <p:cNvSpPr txBox="1"/>
          <p:nvPr/>
        </p:nvSpPr>
        <p:spPr>
          <a:xfrm>
            <a:off x="1047925" y="3026500"/>
            <a:ext cx="865200" cy="7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/>
              <a:t>Ziet U het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/>
              <a:t>verschil ? </a:t>
            </a:r>
            <a:endParaRPr sz="1100"/>
          </a:p>
        </p:txBody>
      </p:sp>
      <p:sp>
        <p:nvSpPr>
          <p:cNvPr id="238" name="Google Shape;238;p22"/>
          <p:cNvSpPr/>
          <p:nvPr/>
        </p:nvSpPr>
        <p:spPr>
          <a:xfrm>
            <a:off x="2663150" y="2776750"/>
            <a:ext cx="1490100" cy="1047300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rgbClr val="38761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2"/>
          <p:cNvSpPr txBox="1"/>
          <p:nvPr/>
        </p:nvSpPr>
        <p:spPr>
          <a:xfrm>
            <a:off x="2951675" y="3007275"/>
            <a:ext cx="1288200" cy="7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/>
              <a:t>Hoe laat uw hond zijn angst of agressie zien ?</a:t>
            </a:r>
            <a:endParaRPr sz="1100"/>
          </a:p>
        </p:txBody>
      </p:sp>
      <p:sp>
        <p:nvSpPr>
          <p:cNvPr id="240" name="Google Shape;240;p22"/>
          <p:cNvSpPr/>
          <p:nvPr/>
        </p:nvSpPr>
        <p:spPr>
          <a:xfrm>
            <a:off x="5306950" y="2728450"/>
            <a:ext cx="2163000" cy="11439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rgbClr val="741B4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2"/>
          <p:cNvSpPr txBox="1"/>
          <p:nvPr/>
        </p:nvSpPr>
        <p:spPr>
          <a:xfrm>
            <a:off x="6927850" y="2949575"/>
            <a:ext cx="21630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22"/>
          <p:cNvSpPr txBox="1"/>
          <p:nvPr/>
        </p:nvSpPr>
        <p:spPr>
          <a:xfrm>
            <a:off x="5566400" y="2822175"/>
            <a:ext cx="1653600" cy="76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/>
              <a:t>Hoe herkent U stress bij uw hond </a:t>
            </a:r>
            <a:endParaRPr sz="1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/>
              <a:t>en wat doet U eraan ? </a:t>
            </a:r>
            <a:endParaRPr sz="11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3"/>
          <p:cNvSpPr txBox="1">
            <a:spLocks noGrp="1"/>
          </p:cNvSpPr>
          <p:nvPr>
            <p:ph type="ctrTitle"/>
          </p:nvPr>
        </p:nvSpPr>
        <p:spPr>
          <a:xfrm>
            <a:off x="1858700" y="450774"/>
            <a:ext cx="5361300" cy="90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0000FF"/>
                </a:solidFill>
              </a:rPr>
              <a:t>Hondentaal 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248" name="Google Shape;248;p23"/>
          <p:cNvSpPr txBox="1">
            <a:spLocks noGrp="1"/>
          </p:cNvSpPr>
          <p:nvPr>
            <p:ph type="subTitle" idx="1"/>
          </p:nvPr>
        </p:nvSpPr>
        <p:spPr>
          <a:xfrm>
            <a:off x="1685325" y="1529575"/>
            <a:ext cx="5361300" cy="90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>
                <a:solidFill>
                  <a:srgbClr val="0000FF"/>
                </a:solidFill>
              </a:rPr>
              <a:t>Leer de lichaamstaal van uw hond (her)kennen</a:t>
            </a:r>
            <a:r>
              <a:rPr lang="nl">
                <a:solidFill>
                  <a:srgbClr val="0000FF"/>
                </a:solidFill>
              </a:rPr>
              <a:t> 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249" name="Google Shape;249;p23"/>
          <p:cNvSpPr/>
          <p:nvPr/>
        </p:nvSpPr>
        <p:spPr>
          <a:xfrm>
            <a:off x="1704875" y="1539200"/>
            <a:ext cx="6337800" cy="905400"/>
          </a:xfrm>
          <a:prstGeom prst="rect">
            <a:avLst/>
          </a:prstGeom>
          <a:solidFill>
            <a:srgbClr val="98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3"/>
          <p:cNvSpPr txBox="1"/>
          <p:nvPr/>
        </p:nvSpPr>
        <p:spPr>
          <a:xfrm>
            <a:off x="1423450" y="1664175"/>
            <a:ext cx="6503700" cy="7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/>
              <a:t>Leer de lichaamstaal van uw hond (her)kennen</a:t>
            </a:r>
            <a:r>
              <a:rPr lang="nl"/>
              <a:t> </a:t>
            </a:r>
            <a:endParaRPr/>
          </a:p>
        </p:txBody>
      </p:sp>
      <p:sp>
        <p:nvSpPr>
          <p:cNvPr id="251" name="Google Shape;251;p23"/>
          <p:cNvSpPr/>
          <p:nvPr/>
        </p:nvSpPr>
        <p:spPr>
          <a:xfrm>
            <a:off x="1724125" y="2444600"/>
            <a:ext cx="3178500" cy="10209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3"/>
          <p:cNvSpPr txBox="1"/>
          <p:nvPr/>
        </p:nvSpPr>
        <p:spPr>
          <a:xfrm>
            <a:off x="1839725" y="2560200"/>
            <a:ext cx="2985900" cy="8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Kennis van hondentaal helpt in de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opvoeding van uw hond. </a:t>
            </a:r>
            <a:endParaRPr/>
          </a:p>
        </p:txBody>
      </p:sp>
      <p:sp>
        <p:nvSpPr>
          <p:cNvPr id="253" name="Google Shape;253;p23"/>
          <p:cNvSpPr/>
          <p:nvPr/>
        </p:nvSpPr>
        <p:spPr>
          <a:xfrm>
            <a:off x="4921975" y="2444475"/>
            <a:ext cx="3120600" cy="1020900"/>
          </a:xfrm>
          <a:prstGeom prst="rect">
            <a:avLst/>
          </a:prstGeom>
          <a:solidFill>
            <a:schemeClr val="accent3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3"/>
          <p:cNvSpPr txBox="1"/>
          <p:nvPr/>
        </p:nvSpPr>
        <p:spPr>
          <a:xfrm>
            <a:off x="4989400" y="2589100"/>
            <a:ext cx="2985900" cy="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Kennis voorkomt ook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vervelende situaties met andere honden .  </a:t>
            </a:r>
            <a:endParaRPr/>
          </a:p>
        </p:txBody>
      </p:sp>
      <p:sp>
        <p:nvSpPr>
          <p:cNvPr id="255" name="Google Shape;255;p23"/>
          <p:cNvSpPr/>
          <p:nvPr/>
        </p:nvSpPr>
        <p:spPr>
          <a:xfrm>
            <a:off x="1704875" y="3465500"/>
            <a:ext cx="1965000" cy="973200"/>
          </a:xfrm>
          <a:prstGeom prst="rect">
            <a:avLst/>
          </a:prstGeom>
          <a:solidFill>
            <a:srgbClr val="B45F0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3"/>
          <p:cNvSpPr txBox="1"/>
          <p:nvPr/>
        </p:nvSpPr>
        <p:spPr>
          <a:xfrm>
            <a:off x="1830075" y="3571550"/>
            <a:ext cx="1916700" cy="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Kennis voorkomt ook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vervelende situaties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met mensen </a:t>
            </a:r>
            <a:endParaRPr/>
          </a:p>
        </p:txBody>
      </p:sp>
      <p:sp>
        <p:nvSpPr>
          <p:cNvPr id="257" name="Google Shape;257;p23"/>
          <p:cNvSpPr/>
          <p:nvPr/>
        </p:nvSpPr>
        <p:spPr>
          <a:xfrm>
            <a:off x="3689075" y="3484875"/>
            <a:ext cx="2427300" cy="973200"/>
          </a:xfrm>
          <a:prstGeom prst="rect">
            <a:avLst/>
          </a:prstGeom>
          <a:solidFill>
            <a:srgbClr val="B45F0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23"/>
          <p:cNvSpPr txBox="1"/>
          <p:nvPr/>
        </p:nvSpPr>
        <p:spPr>
          <a:xfrm>
            <a:off x="3737225" y="3455600"/>
            <a:ext cx="2321400" cy="9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Een goede hondenschool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waar naast praktijk ook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theorieles wordt gegeven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kan helpen </a:t>
            </a:r>
            <a:endParaRPr/>
          </a:p>
        </p:txBody>
      </p:sp>
      <p:sp>
        <p:nvSpPr>
          <p:cNvPr id="259" name="Google Shape;259;p23"/>
          <p:cNvSpPr/>
          <p:nvPr/>
        </p:nvSpPr>
        <p:spPr>
          <a:xfrm>
            <a:off x="6125975" y="3494500"/>
            <a:ext cx="1916700" cy="973200"/>
          </a:xfrm>
          <a:prstGeom prst="rect">
            <a:avLst/>
          </a:prstGeom>
          <a:solidFill>
            <a:srgbClr val="B45F0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3"/>
          <p:cNvSpPr txBox="1"/>
          <p:nvPr/>
        </p:nvSpPr>
        <p:spPr>
          <a:xfrm>
            <a:off x="6203025" y="3446425"/>
            <a:ext cx="1839600" cy="10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Er zijn ook plezierige en leerzame boeken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over hondentaal en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gedrag 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4"/>
          <p:cNvSpPr txBox="1">
            <a:spLocks noGrp="1"/>
          </p:cNvSpPr>
          <p:nvPr>
            <p:ph type="ctrTitle"/>
          </p:nvPr>
        </p:nvSpPr>
        <p:spPr>
          <a:xfrm>
            <a:off x="1858700" y="566370"/>
            <a:ext cx="5361300" cy="7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0000FF"/>
                </a:solidFill>
              </a:rPr>
              <a:t>Werkende honden</a:t>
            </a:r>
            <a:r>
              <a:rPr lang="nl"/>
              <a:t> </a:t>
            </a:r>
            <a:endParaRPr/>
          </a:p>
        </p:txBody>
      </p:sp>
      <p:sp>
        <p:nvSpPr>
          <p:cNvPr id="266" name="Google Shape;266;p24"/>
          <p:cNvSpPr txBox="1">
            <a:spLocks noGrp="1"/>
          </p:cNvSpPr>
          <p:nvPr>
            <p:ph type="subTitle" idx="1"/>
          </p:nvPr>
        </p:nvSpPr>
        <p:spPr>
          <a:xfrm>
            <a:off x="1611575" y="1291175"/>
            <a:ext cx="6098700" cy="300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Char char="★"/>
            </a:pPr>
            <a:r>
              <a:rPr lang="nl">
                <a:solidFill>
                  <a:srgbClr val="0000FF"/>
                </a:solidFill>
              </a:rPr>
              <a:t>Hulphonden 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267" name="Google Shape;267;p24"/>
          <p:cNvSpPr/>
          <p:nvPr/>
        </p:nvSpPr>
        <p:spPr>
          <a:xfrm>
            <a:off x="1611575" y="1512975"/>
            <a:ext cx="2895300" cy="463200"/>
          </a:xfrm>
          <a:prstGeom prst="rect">
            <a:avLst/>
          </a:prstGeom>
          <a:solidFill>
            <a:srgbClr val="98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24"/>
          <p:cNvSpPr txBox="1"/>
          <p:nvPr/>
        </p:nvSpPr>
        <p:spPr>
          <a:xfrm>
            <a:off x="1611575" y="1512975"/>
            <a:ext cx="2354700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     Hulphonden </a:t>
            </a:r>
            <a:endParaRPr/>
          </a:p>
        </p:txBody>
      </p:sp>
      <p:sp>
        <p:nvSpPr>
          <p:cNvPr id="269" name="Google Shape;269;p24"/>
          <p:cNvSpPr txBox="1"/>
          <p:nvPr/>
        </p:nvSpPr>
        <p:spPr>
          <a:xfrm>
            <a:off x="-1273800" y="181425"/>
            <a:ext cx="5558400" cy="6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24"/>
          <p:cNvSpPr/>
          <p:nvPr/>
        </p:nvSpPr>
        <p:spPr>
          <a:xfrm>
            <a:off x="4834700" y="1512975"/>
            <a:ext cx="2692500" cy="463200"/>
          </a:xfrm>
          <a:prstGeom prst="rect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Blindegeleidehonden </a:t>
            </a:r>
            <a:endParaRPr/>
          </a:p>
        </p:txBody>
      </p:sp>
      <p:sp>
        <p:nvSpPr>
          <p:cNvPr id="271" name="Google Shape;271;p24"/>
          <p:cNvSpPr/>
          <p:nvPr/>
        </p:nvSpPr>
        <p:spPr>
          <a:xfrm>
            <a:off x="1611575" y="2256200"/>
            <a:ext cx="2895300" cy="463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24"/>
          <p:cNvSpPr txBox="1"/>
          <p:nvPr/>
        </p:nvSpPr>
        <p:spPr>
          <a:xfrm>
            <a:off x="1611575" y="2256200"/>
            <a:ext cx="2692500" cy="4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Politiehonden </a:t>
            </a:r>
            <a:endParaRPr/>
          </a:p>
        </p:txBody>
      </p:sp>
      <p:sp>
        <p:nvSpPr>
          <p:cNvPr id="273" name="Google Shape;273;p24"/>
          <p:cNvSpPr/>
          <p:nvPr/>
        </p:nvSpPr>
        <p:spPr>
          <a:xfrm>
            <a:off x="4834700" y="2231050"/>
            <a:ext cx="2692500" cy="494100"/>
          </a:xfrm>
          <a:prstGeom prst="rect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24"/>
          <p:cNvSpPr txBox="1"/>
          <p:nvPr/>
        </p:nvSpPr>
        <p:spPr>
          <a:xfrm>
            <a:off x="4902250" y="2198200"/>
            <a:ext cx="2625000" cy="4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/>
              <a:t>Honden waarmee getraind wordt door hun eigenaars</a:t>
            </a:r>
            <a:r>
              <a:rPr lang="nl"/>
              <a:t> </a:t>
            </a:r>
            <a:r>
              <a:rPr lang="nl" sz="1200"/>
              <a:t>en/of anderen</a:t>
            </a:r>
            <a:endParaRPr sz="1200"/>
          </a:p>
        </p:txBody>
      </p:sp>
      <p:sp>
        <p:nvSpPr>
          <p:cNvPr id="275" name="Google Shape;275;p24"/>
          <p:cNvSpPr/>
          <p:nvPr/>
        </p:nvSpPr>
        <p:spPr>
          <a:xfrm>
            <a:off x="1611575" y="2951000"/>
            <a:ext cx="6021600" cy="1158000"/>
          </a:xfrm>
          <a:prstGeom prst="roundRect">
            <a:avLst>
              <a:gd name="adj" fmla="val 16667"/>
            </a:avLst>
          </a:prstGeom>
          <a:solidFill>
            <a:srgbClr val="F1C232"/>
          </a:solidFill>
          <a:ln w="9525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24"/>
          <p:cNvSpPr txBox="1"/>
          <p:nvPr/>
        </p:nvSpPr>
        <p:spPr>
          <a:xfrm>
            <a:off x="1737025" y="3030325"/>
            <a:ext cx="5790300" cy="1030500"/>
          </a:xfrm>
          <a:prstGeom prst="rect">
            <a:avLst/>
          </a:prstGeom>
          <a:noFill/>
          <a:ln>
            <a:noFill/>
          </a:ln>
          <a:effectLst>
            <a:outerShdw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/>
              <a:t>Laat deze honden met rust, zodat mens en hond zich kunnen concentreren !!!!!!!</a:t>
            </a:r>
            <a:endParaRPr sz="1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 b="1" i="1" u="sng">
                <a:solidFill>
                  <a:srgbClr val="FF0000"/>
                </a:solidFill>
              </a:rPr>
              <a:t>Lijn uw hond aan en stap snel verder !!!!</a:t>
            </a:r>
            <a:endParaRPr sz="1800" b="1" i="1" u="sng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/>
              <a:t>De honden en hun eigenaars zullen er U dankbaar voor zijn</a:t>
            </a:r>
            <a:r>
              <a:rPr lang="nl" sz="1200"/>
              <a:t> </a:t>
            </a: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>
                <a:solidFill>
                  <a:srgbClr val="FF0000"/>
                </a:solidFill>
              </a:rPr>
              <a:t>.</a:t>
            </a:r>
            <a:endParaRPr sz="1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5"/>
          <p:cNvSpPr txBox="1">
            <a:spLocks noGrp="1"/>
          </p:cNvSpPr>
          <p:nvPr>
            <p:ph type="ctrTitle"/>
          </p:nvPr>
        </p:nvSpPr>
        <p:spPr>
          <a:xfrm>
            <a:off x="1858700" y="683225"/>
            <a:ext cx="5361300" cy="75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0000FF"/>
                </a:solidFill>
              </a:rPr>
              <a:t>Hondenpoep 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282" name="Google Shape;282;p25"/>
          <p:cNvSpPr txBox="1">
            <a:spLocks noGrp="1"/>
          </p:cNvSpPr>
          <p:nvPr>
            <p:ph type="subTitle" idx="1"/>
          </p:nvPr>
        </p:nvSpPr>
        <p:spPr>
          <a:xfrm>
            <a:off x="1119400" y="2111425"/>
            <a:ext cx="6755100" cy="463200"/>
          </a:xfrm>
          <a:prstGeom prst="rect">
            <a:avLst/>
          </a:prstGeom>
          <a:solidFill>
            <a:srgbClr val="A2C4C9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>
                <a:solidFill>
                  <a:srgbClr val="000000"/>
                </a:solidFill>
              </a:rPr>
              <a:t>DUS :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83" name="Google Shape;283;p25"/>
          <p:cNvSpPr/>
          <p:nvPr/>
        </p:nvSpPr>
        <p:spPr>
          <a:xfrm>
            <a:off x="1119400" y="1542075"/>
            <a:ext cx="6755100" cy="463200"/>
          </a:xfrm>
          <a:prstGeom prst="rect">
            <a:avLst/>
          </a:prstGeom>
          <a:solidFill>
            <a:srgbClr val="D9EAD3"/>
          </a:solidFill>
          <a:ln w="381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25"/>
          <p:cNvSpPr txBox="1"/>
          <p:nvPr/>
        </p:nvSpPr>
        <p:spPr>
          <a:xfrm>
            <a:off x="1225550" y="1648225"/>
            <a:ext cx="6610200" cy="2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Hondendrollen zijn ergernis nummer 1 in België en ver buiten de landsgrenzen </a:t>
            </a:r>
            <a:endParaRPr/>
          </a:p>
        </p:txBody>
      </p:sp>
      <p:sp>
        <p:nvSpPr>
          <p:cNvPr id="285" name="Google Shape;285;p25"/>
          <p:cNvSpPr txBox="1"/>
          <p:nvPr/>
        </p:nvSpPr>
        <p:spPr>
          <a:xfrm>
            <a:off x="1679125" y="2193475"/>
            <a:ext cx="6012000" cy="299100"/>
          </a:xfrm>
          <a:prstGeom prst="rect">
            <a:avLst/>
          </a:prstGeom>
          <a:solidFill>
            <a:srgbClr val="A2C4C9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Laat uw hond uit op plaatsen waar het mag !!!!!!!!!</a:t>
            </a:r>
            <a:endParaRPr/>
          </a:p>
        </p:txBody>
      </p:sp>
      <p:sp>
        <p:nvSpPr>
          <p:cNvPr id="286" name="Google Shape;286;p25"/>
          <p:cNvSpPr/>
          <p:nvPr/>
        </p:nvSpPr>
        <p:spPr>
          <a:xfrm>
            <a:off x="1167650" y="2680775"/>
            <a:ext cx="6668100" cy="492300"/>
          </a:xfrm>
          <a:prstGeom prst="rect">
            <a:avLst/>
          </a:prstGeom>
          <a:solidFill>
            <a:srgbClr val="F6B26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25"/>
          <p:cNvSpPr txBox="1"/>
          <p:nvPr/>
        </p:nvSpPr>
        <p:spPr>
          <a:xfrm>
            <a:off x="1225550" y="2758000"/>
            <a:ext cx="6562200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Zijn er geen geschikte uitlaatplaatsen :wees wijs waar uw hond plast of drolt . </a:t>
            </a:r>
            <a:endParaRPr/>
          </a:p>
        </p:txBody>
      </p:sp>
      <p:sp>
        <p:nvSpPr>
          <p:cNvPr id="288" name="Google Shape;288;p25"/>
          <p:cNvSpPr/>
          <p:nvPr/>
        </p:nvSpPr>
        <p:spPr>
          <a:xfrm>
            <a:off x="1162900" y="3250125"/>
            <a:ext cx="6668100" cy="463200"/>
          </a:xfrm>
          <a:prstGeom prst="rect">
            <a:avLst/>
          </a:prstGeom>
          <a:solidFill>
            <a:srgbClr val="CC412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25"/>
          <p:cNvSpPr txBox="1"/>
          <p:nvPr/>
        </p:nvSpPr>
        <p:spPr>
          <a:xfrm>
            <a:off x="1235350" y="3279225"/>
            <a:ext cx="6523200" cy="386100"/>
          </a:xfrm>
          <a:prstGeom prst="rect">
            <a:avLst/>
          </a:prstGeom>
          <a:noFill/>
          <a:ln>
            <a:noFill/>
          </a:ln>
          <a:effectLst>
            <a:outerShdw blurRad="1428750" dist="952500" dir="21240000" algn="bl" rotWithShape="0">
              <a:srgbClr val="0000FF">
                <a:alpha val="8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b="1"/>
              <a:t>Ruim in ieder geval de hondendrollen op</a:t>
            </a:r>
            <a:r>
              <a:rPr lang="nl"/>
              <a:t>  </a:t>
            </a:r>
            <a:endParaRPr/>
          </a:p>
        </p:txBody>
      </p:sp>
      <p:sp>
        <p:nvSpPr>
          <p:cNvPr id="290" name="Google Shape;290;p25"/>
          <p:cNvSpPr/>
          <p:nvPr/>
        </p:nvSpPr>
        <p:spPr>
          <a:xfrm>
            <a:off x="1158000" y="3790650"/>
            <a:ext cx="6668100" cy="463200"/>
          </a:xfrm>
          <a:prstGeom prst="rect">
            <a:avLst/>
          </a:prstGeom>
          <a:solidFill>
            <a:srgbClr val="6AA84F"/>
          </a:solidFill>
          <a:ln w="952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38761D"/>
              </a:solidFill>
            </a:endParaRPr>
          </a:p>
        </p:txBody>
      </p:sp>
      <p:sp>
        <p:nvSpPr>
          <p:cNvPr id="291" name="Google Shape;291;p25"/>
          <p:cNvSpPr txBox="1"/>
          <p:nvPr/>
        </p:nvSpPr>
        <p:spPr>
          <a:xfrm>
            <a:off x="1235200" y="3848450"/>
            <a:ext cx="6407700" cy="3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Zo zorgen we met elkaar voor minder ergernis en meer tolerantie 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6"/>
          <p:cNvSpPr txBox="1">
            <a:spLocks noGrp="1"/>
          </p:cNvSpPr>
          <p:nvPr>
            <p:ph type="ctrTitle"/>
          </p:nvPr>
        </p:nvSpPr>
        <p:spPr>
          <a:xfrm>
            <a:off x="1858700" y="596375"/>
            <a:ext cx="5361300" cy="163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0000FF"/>
                </a:solidFill>
              </a:rPr>
              <a:t>CONCLUSIE</a:t>
            </a:r>
            <a:r>
              <a:rPr lang="nl"/>
              <a:t> </a:t>
            </a:r>
            <a:endParaRPr/>
          </a:p>
        </p:txBody>
      </p:sp>
      <p:sp>
        <p:nvSpPr>
          <p:cNvPr id="297" name="Google Shape;297;p26"/>
          <p:cNvSpPr txBox="1">
            <a:spLocks noGrp="1"/>
          </p:cNvSpPr>
          <p:nvPr>
            <p:ph type="subTitle" idx="1"/>
          </p:nvPr>
        </p:nvSpPr>
        <p:spPr>
          <a:xfrm>
            <a:off x="1951100" y="2227175"/>
            <a:ext cx="5268900" cy="1534500"/>
          </a:xfrm>
          <a:prstGeom prst="rect">
            <a:avLst/>
          </a:prstGeom>
          <a:solidFill>
            <a:srgbClr val="E69138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26"/>
          <p:cNvSpPr/>
          <p:nvPr/>
        </p:nvSpPr>
        <p:spPr>
          <a:xfrm>
            <a:off x="1910725" y="634975"/>
            <a:ext cx="5268900" cy="1447500"/>
          </a:xfrm>
          <a:prstGeom prst="rect">
            <a:avLst/>
          </a:prstGeom>
          <a:solidFill>
            <a:srgbClr val="E6913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26"/>
          <p:cNvSpPr txBox="1"/>
          <p:nvPr/>
        </p:nvSpPr>
        <p:spPr>
          <a:xfrm>
            <a:off x="2316025" y="992025"/>
            <a:ext cx="4255800" cy="8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000">
                <a:solidFill>
                  <a:srgbClr val="F3F3F3"/>
                </a:solidFill>
              </a:rPr>
              <a:t>conclusie</a:t>
            </a:r>
            <a:r>
              <a:rPr lang="nl">
                <a:solidFill>
                  <a:srgbClr val="F3F3F3"/>
                </a:solidFill>
              </a:rPr>
              <a:t> </a:t>
            </a:r>
            <a:endParaRPr>
              <a:solidFill>
                <a:srgbClr val="F3F3F3"/>
              </a:solidFill>
            </a:endParaRPr>
          </a:p>
        </p:txBody>
      </p:sp>
      <p:sp>
        <p:nvSpPr>
          <p:cNvPr id="300" name="Google Shape;300;p26"/>
          <p:cNvSpPr txBox="1"/>
          <p:nvPr/>
        </p:nvSpPr>
        <p:spPr>
          <a:xfrm>
            <a:off x="2161625" y="2391300"/>
            <a:ext cx="5018100" cy="1312500"/>
          </a:xfrm>
          <a:prstGeom prst="rect">
            <a:avLst/>
          </a:prstGeom>
          <a:solidFill>
            <a:srgbClr val="E6913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>
                <a:solidFill>
                  <a:srgbClr val="F3F3F3"/>
                </a:solidFill>
              </a:rPr>
              <a:t>Een tolerante , veilige en vriendelijke</a:t>
            </a:r>
            <a:r>
              <a:rPr lang="nl">
                <a:solidFill>
                  <a:srgbClr val="F3F3F3"/>
                </a:solidFill>
              </a:rPr>
              <a:t> </a:t>
            </a:r>
            <a:endParaRPr>
              <a:solidFill>
                <a:srgbClr val="F3F3F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>
                <a:solidFill>
                  <a:srgbClr val="F3F3F3"/>
                </a:solidFill>
              </a:rPr>
              <a:t>samenleving voor ons en onze honden </a:t>
            </a:r>
            <a:endParaRPr sz="1800">
              <a:solidFill>
                <a:srgbClr val="F3F3F3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>
                <a:solidFill>
                  <a:srgbClr val="F3F3F3"/>
                </a:solidFill>
              </a:rPr>
              <a:t>maken we </a:t>
            </a:r>
            <a:r>
              <a:rPr lang="nl" sz="1800" b="1" i="1" u="sng">
                <a:solidFill>
                  <a:srgbClr val="F3F3F3"/>
                </a:solidFill>
              </a:rPr>
              <a:t>samen</a:t>
            </a:r>
            <a:r>
              <a:rPr lang="nl" sz="1800">
                <a:solidFill>
                  <a:srgbClr val="F3F3F3"/>
                </a:solidFill>
              </a:rPr>
              <a:t> </a:t>
            </a:r>
            <a:endParaRPr sz="1800">
              <a:solidFill>
                <a:srgbClr val="F3F3F3"/>
              </a:solidFill>
            </a:endParaRPr>
          </a:p>
        </p:txBody>
      </p:sp>
      <p:sp>
        <p:nvSpPr>
          <p:cNvPr id="301" name="Google Shape;301;p26"/>
          <p:cNvSpPr/>
          <p:nvPr/>
        </p:nvSpPr>
        <p:spPr>
          <a:xfrm>
            <a:off x="1951100" y="3906375"/>
            <a:ext cx="5268900" cy="916800"/>
          </a:xfrm>
          <a:prstGeom prst="bevel">
            <a:avLst>
              <a:gd name="adj" fmla="val 12500"/>
            </a:avLst>
          </a:prstGeom>
          <a:solidFill>
            <a:srgbClr val="E6913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26"/>
          <p:cNvSpPr txBox="1"/>
          <p:nvPr/>
        </p:nvSpPr>
        <p:spPr>
          <a:xfrm>
            <a:off x="2105450" y="4012625"/>
            <a:ext cx="4960200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/>
              <a:t>met de toestemming voor publicatie van : R. Steinfort – J. de Jongh 2012-2015 / </a:t>
            </a:r>
            <a:r>
              <a:rPr lang="nl" sz="1200" u="sng">
                <a:solidFill>
                  <a:schemeClr val="accent5"/>
                </a:solidFill>
                <a:hlinkClick r:id="rId3"/>
              </a:rPr>
              <a:t>info@lifecoachcompany.nl</a:t>
            </a:r>
            <a:endParaRPr sz="12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200"/>
              <a:t>herwerkt door Simonne Lauwers : www.ofdazzlingruby.be</a:t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4"/>
          <p:cNvSpPr txBox="1">
            <a:spLocks noGrp="1"/>
          </p:cNvSpPr>
          <p:nvPr>
            <p:ph type="ctrTitle"/>
          </p:nvPr>
        </p:nvSpPr>
        <p:spPr>
          <a:xfrm>
            <a:off x="1858700" y="1451375"/>
            <a:ext cx="5361300" cy="86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0000FF"/>
                </a:solidFill>
              </a:rPr>
              <a:t>WAAROM ?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36" name="Google Shape;136;p14"/>
          <p:cNvSpPr txBox="1">
            <a:spLocks noGrp="1"/>
          </p:cNvSpPr>
          <p:nvPr>
            <p:ph type="subTitle" idx="1"/>
          </p:nvPr>
        </p:nvSpPr>
        <p:spPr>
          <a:xfrm>
            <a:off x="2329700" y="2487800"/>
            <a:ext cx="5158800" cy="150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just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❖"/>
            </a:pPr>
            <a:r>
              <a:rPr lang="nl">
                <a:solidFill>
                  <a:schemeClr val="accent1"/>
                </a:solidFill>
              </a:rPr>
              <a:t>2,2  miljoen honden in België</a:t>
            </a:r>
            <a:endParaRPr>
              <a:solidFill>
                <a:schemeClr val="accent1"/>
              </a:solidFill>
            </a:endParaRPr>
          </a:p>
          <a:p>
            <a:pPr marL="457200" lvl="0" indent="-330200" algn="just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❖"/>
            </a:pPr>
            <a:r>
              <a:rPr lang="nl">
                <a:solidFill>
                  <a:schemeClr val="accent1"/>
                </a:solidFill>
              </a:rPr>
              <a:t> Ergernissen tussen mensen ( en honden) voorkomen </a:t>
            </a:r>
            <a:endParaRPr>
              <a:solidFill>
                <a:schemeClr val="accent1"/>
              </a:solidFill>
            </a:endParaRPr>
          </a:p>
          <a:p>
            <a:pPr marL="457200" lvl="0" indent="-330200" algn="just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❖"/>
            </a:pPr>
            <a:r>
              <a:rPr lang="nl">
                <a:solidFill>
                  <a:schemeClr val="accent1"/>
                </a:solidFill>
              </a:rPr>
              <a:t> Tolerant zijn naar elkaar </a:t>
            </a:r>
            <a:endParaRPr>
              <a:solidFill>
                <a:schemeClr val="accent1"/>
              </a:solidFill>
            </a:endParaRPr>
          </a:p>
          <a:p>
            <a:pPr marL="457200" lvl="0" indent="-330200" algn="just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❖"/>
            </a:pPr>
            <a:r>
              <a:rPr lang="nl">
                <a:solidFill>
                  <a:schemeClr val="accent1"/>
                </a:solidFill>
              </a:rPr>
              <a:t>  Veiliger samenleving </a:t>
            </a:r>
            <a:endParaRPr>
              <a:solidFill>
                <a:schemeClr val="accent1"/>
              </a:solidFill>
            </a:endParaRPr>
          </a:p>
          <a:p>
            <a:pPr marL="457200" lvl="0" indent="-330200" algn="just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❖"/>
            </a:pPr>
            <a:r>
              <a:rPr lang="nl">
                <a:solidFill>
                  <a:schemeClr val="accent1"/>
                </a:solidFill>
              </a:rPr>
              <a:t>  Regels geven houvast</a:t>
            </a:r>
            <a:endParaRPr>
              <a:solidFill>
                <a:schemeClr val="accent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5"/>
          <p:cNvSpPr txBox="1">
            <a:spLocks noGrp="1"/>
          </p:cNvSpPr>
          <p:nvPr>
            <p:ph type="ctrTitle"/>
          </p:nvPr>
        </p:nvSpPr>
        <p:spPr>
          <a:xfrm>
            <a:off x="826800" y="757575"/>
            <a:ext cx="7720200" cy="99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0000FF"/>
                </a:solidFill>
              </a:rPr>
              <a:t>Voornaamste ergernissen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42" name="Google Shape;142;p15"/>
          <p:cNvSpPr txBox="1">
            <a:spLocks noGrp="1"/>
          </p:cNvSpPr>
          <p:nvPr>
            <p:ph type="subTitle" idx="1"/>
          </p:nvPr>
        </p:nvSpPr>
        <p:spPr>
          <a:xfrm>
            <a:off x="1858700" y="1997800"/>
            <a:ext cx="5361300" cy="256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Char char="❖"/>
            </a:pPr>
            <a:r>
              <a:rPr lang="nl">
                <a:solidFill>
                  <a:srgbClr val="FF0000"/>
                </a:solidFill>
              </a:rPr>
              <a:t>Hij doet niets hoor : </a:t>
            </a:r>
            <a:r>
              <a:rPr lang="nl">
                <a:solidFill>
                  <a:schemeClr val="accent1"/>
                </a:solidFill>
              </a:rPr>
              <a:t>Jawel ; hij laat mij schrikken , springt tegen mij en mijn hond op , stoort mij tijdens mijn training</a:t>
            </a:r>
            <a:endParaRPr>
              <a:solidFill>
                <a:schemeClr val="accent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Char char="❖"/>
            </a:pPr>
            <a:r>
              <a:rPr lang="nl">
                <a:solidFill>
                  <a:srgbClr val="FF0000"/>
                </a:solidFill>
              </a:rPr>
              <a:t>Hij wil alleen maar spelen : </a:t>
            </a:r>
            <a:r>
              <a:rPr lang="nl">
                <a:solidFill>
                  <a:schemeClr val="accent1"/>
                </a:solidFill>
              </a:rPr>
              <a:t>maar </a:t>
            </a:r>
            <a:r>
              <a:rPr lang="nl" i="1">
                <a:solidFill>
                  <a:schemeClr val="accent1"/>
                </a:solidFill>
              </a:rPr>
              <a:t>mijn </a:t>
            </a:r>
            <a:r>
              <a:rPr lang="nl">
                <a:solidFill>
                  <a:schemeClr val="accent1"/>
                </a:solidFill>
              </a:rPr>
              <a:t>hond wil dat niet.</a:t>
            </a:r>
            <a:endParaRPr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accent1"/>
                </a:solidFill>
              </a:rPr>
              <a:t>          En wil die andere hond </a:t>
            </a:r>
            <a:r>
              <a:rPr lang="nl" i="1">
                <a:solidFill>
                  <a:schemeClr val="accent1"/>
                </a:solidFill>
              </a:rPr>
              <a:t>echt</a:t>
            </a:r>
            <a:r>
              <a:rPr lang="nl">
                <a:solidFill>
                  <a:schemeClr val="accent1"/>
                </a:solidFill>
              </a:rPr>
              <a:t> wel spelen ? </a:t>
            </a:r>
            <a:endParaRPr>
              <a:solidFill>
                <a:schemeClr val="accent1"/>
              </a:solidFill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Char char="❖"/>
            </a:pPr>
            <a:r>
              <a:rPr lang="nl">
                <a:solidFill>
                  <a:srgbClr val="FF0000"/>
                </a:solidFill>
              </a:rPr>
              <a:t>Ze zullen het zelf wel uitzoeken ….. :</a:t>
            </a:r>
            <a:r>
              <a:rPr lang="nl">
                <a:solidFill>
                  <a:schemeClr val="accent1"/>
                </a:solidFill>
              </a:rPr>
              <a:t> en als die andere</a:t>
            </a:r>
            <a:endParaRPr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accent1"/>
                </a:solidFill>
              </a:rPr>
              <a:t>          hond dat nu niet kan : wegens ziekte , ouderdom, loops..</a:t>
            </a:r>
            <a:endParaRPr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accent1"/>
                </a:solidFill>
              </a:rPr>
              <a:t>           </a:t>
            </a:r>
            <a:endParaRPr>
              <a:solidFill>
                <a:schemeClr val="accen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>
            <a:spLocks noGrp="1"/>
          </p:cNvSpPr>
          <p:nvPr>
            <p:ph type="ctrTitle"/>
          </p:nvPr>
        </p:nvSpPr>
        <p:spPr>
          <a:xfrm>
            <a:off x="1858700" y="432325"/>
            <a:ext cx="5361300" cy="1177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0000FF"/>
                </a:solidFill>
              </a:rPr>
              <a:t>     ERGERNISSEN</a:t>
            </a:r>
            <a:r>
              <a:rPr lang="nl"/>
              <a:t> </a:t>
            </a:r>
            <a:endParaRPr/>
          </a:p>
        </p:txBody>
      </p:sp>
      <p:sp>
        <p:nvSpPr>
          <p:cNvPr id="148" name="Google Shape;148;p16"/>
          <p:cNvSpPr txBox="1">
            <a:spLocks noGrp="1"/>
          </p:cNvSpPr>
          <p:nvPr>
            <p:ph type="subTitle" idx="1"/>
          </p:nvPr>
        </p:nvSpPr>
        <p:spPr>
          <a:xfrm>
            <a:off x="1858700" y="1387650"/>
            <a:ext cx="5361300" cy="2837100"/>
          </a:xfrm>
          <a:prstGeom prst="rect">
            <a:avLst/>
          </a:prstGeom>
          <a:ln w="9525" cap="flat" cmpd="sng">
            <a:solidFill>
              <a:srgbClr val="000000"/>
            </a:solidFill>
            <a:prstDash val="lgDash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149" name="Google Shape;149;p16"/>
          <p:cNvGraphicFramePr/>
          <p:nvPr/>
        </p:nvGraphicFramePr>
        <p:xfrm>
          <a:off x="1724500" y="1387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{2DCBD576-1B44-44E5-ACE8-328F22F185D2}</a:tableStyleId>
              </a:tblPr>
              <a:tblGrid>
                <a:gridCol w="285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87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7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666666"/>
                        </a:solidFill>
                      </a:endParaRPr>
                    </a:p>
                  </a:txBody>
                  <a:tcPr marL="91425" marR="91425" marT="91425" marB="91425">
                    <a:lnR w="9525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98000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5818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6AA8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0" name="Google Shape;150;p16"/>
          <p:cNvSpPr txBox="1"/>
          <p:nvPr/>
        </p:nvSpPr>
        <p:spPr>
          <a:xfrm>
            <a:off x="2142325" y="1812300"/>
            <a:ext cx="2103600" cy="4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400"/>
              <a:t>Ruiters </a:t>
            </a:r>
            <a:endParaRPr sz="2400"/>
          </a:p>
        </p:txBody>
      </p:sp>
      <p:sp>
        <p:nvSpPr>
          <p:cNvPr id="151" name="Google Shape;151;p16"/>
          <p:cNvSpPr txBox="1"/>
          <p:nvPr/>
        </p:nvSpPr>
        <p:spPr>
          <a:xfrm>
            <a:off x="4661000" y="1744725"/>
            <a:ext cx="2518800" cy="7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400"/>
              <a:t>Joggers </a:t>
            </a:r>
            <a:endParaRPr sz="2400"/>
          </a:p>
        </p:txBody>
      </p:sp>
      <p:sp>
        <p:nvSpPr>
          <p:cNvPr id="152" name="Google Shape;152;p16"/>
          <p:cNvSpPr txBox="1"/>
          <p:nvPr/>
        </p:nvSpPr>
        <p:spPr>
          <a:xfrm>
            <a:off x="1949325" y="3201900"/>
            <a:ext cx="2296500" cy="6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400"/>
              <a:t>Fietsers </a:t>
            </a:r>
            <a:endParaRPr sz="2400"/>
          </a:p>
        </p:txBody>
      </p:sp>
      <p:sp>
        <p:nvSpPr>
          <p:cNvPr id="153" name="Google Shape;153;p16"/>
          <p:cNvSpPr txBox="1"/>
          <p:nvPr/>
        </p:nvSpPr>
        <p:spPr>
          <a:xfrm>
            <a:off x="3792475" y="2304600"/>
            <a:ext cx="2441400" cy="6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/>
              <a:t>Achterna rennen 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/>
              <a:t>          van : </a:t>
            </a:r>
            <a:endParaRPr sz="1800"/>
          </a:p>
        </p:txBody>
      </p:sp>
      <p:graphicFrame>
        <p:nvGraphicFramePr>
          <p:cNvPr id="154" name="Google Shape;154;p16"/>
          <p:cNvGraphicFramePr/>
          <p:nvPr/>
        </p:nvGraphicFramePr>
        <p:xfrm>
          <a:off x="3693175" y="2381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{2DCBD576-1B44-44E5-ACE8-328F22F185D2}</a:tableStyleId>
              </a:tblPr>
              <a:tblGrid>
                <a:gridCol w="210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7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5" name="Google Shape;155;p16"/>
          <p:cNvSpPr txBox="1"/>
          <p:nvPr/>
        </p:nvSpPr>
        <p:spPr>
          <a:xfrm>
            <a:off x="4680300" y="3066800"/>
            <a:ext cx="2702100" cy="9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6"/>
          <p:cNvSpPr txBox="1"/>
          <p:nvPr/>
        </p:nvSpPr>
        <p:spPr>
          <a:xfrm>
            <a:off x="4661000" y="3124700"/>
            <a:ext cx="2702100" cy="7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Houd uw hond dan </a:t>
            </a:r>
            <a:r>
              <a:rPr lang="nl" b="1" i="1"/>
              <a:t>zichtbaar</a:t>
            </a:r>
            <a:endParaRPr b="1"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onder controle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7"/>
          <p:cNvSpPr txBox="1">
            <a:spLocks noGrp="1"/>
          </p:cNvSpPr>
          <p:nvPr>
            <p:ph type="ctrTitle"/>
          </p:nvPr>
        </p:nvSpPr>
        <p:spPr>
          <a:xfrm>
            <a:off x="1724100" y="678775"/>
            <a:ext cx="5361300" cy="99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0000FF"/>
                </a:solidFill>
              </a:rPr>
              <a:t>Dus </a:t>
            </a:r>
            <a:r>
              <a:rPr lang="nl">
                <a:solidFill>
                  <a:srgbClr val="FF0000"/>
                </a:solidFill>
              </a:rPr>
              <a:t>zichtbaar </a:t>
            </a:r>
            <a:r>
              <a:rPr lang="nl">
                <a:solidFill>
                  <a:srgbClr val="0000FF"/>
                </a:solidFill>
              </a:rPr>
              <a:t>onder controle bij</a:t>
            </a:r>
            <a:r>
              <a:rPr lang="nl"/>
              <a:t> </a:t>
            </a:r>
            <a:r>
              <a:rPr lang="nl">
                <a:solidFill>
                  <a:srgbClr val="0000FF"/>
                </a:solidFill>
              </a:rPr>
              <a:t>: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62" name="Google Shape;162;p17"/>
          <p:cNvSpPr txBox="1">
            <a:spLocks noGrp="1"/>
          </p:cNvSpPr>
          <p:nvPr>
            <p:ph type="subTitle" idx="1"/>
          </p:nvPr>
        </p:nvSpPr>
        <p:spPr>
          <a:xfrm>
            <a:off x="1891350" y="1815125"/>
            <a:ext cx="5361300" cy="23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Arial"/>
              <a:buChar char="❖"/>
            </a:pPr>
            <a:r>
              <a:rPr lang="nl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Joggers</a:t>
            </a:r>
            <a:endParaRPr sz="1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Arial"/>
              <a:buChar char="❖"/>
            </a:pPr>
            <a:r>
              <a:rPr lang="nl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Ruiters </a:t>
            </a:r>
            <a:endParaRPr sz="1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Arial"/>
              <a:buChar char="❖"/>
            </a:pPr>
            <a:r>
              <a:rPr lang="nl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Fietsers</a:t>
            </a:r>
            <a:endParaRPr sz="1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Arial"/>
              <a:buChar char="❖"/>
            </a:pPr>
            <a:r>
              <a:rPr lang="nl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Wandelaars</a:t>
            </a:r>
            <a:endParaRPr sz="1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ctr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400"/>
              <a:buFont typeface="Arial"/>
              <a:buChar char="❖"/>
            </a:pPr>
            <a:r>
              <a:rPr lang="nl" sz="18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Spelende kinderen</a:t>
            </a:r>
            <a:r>
              <a:rPr lang="nl" sz="1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"/>
          <p:cNvSpPr txBox="1">
            <a:spLocks noGrp="1"/>
          </p:cNvSpPr>
          <p:nvPr>
            <p:ph type="ctrTitle"/>
          </p:nvPr>
        </p:nvSpPr>
        <p:spPr>
          <a:xfrm>
            <a:off x="1858700" y="615675"/>
            <a:ext cx="5361300" cy="102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0000FF"/>
                </a:solidFill>
              </a:rPr>
              <a:t>JA maar ….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68" name="Google Shape;168;p18"/>
          <p:cNvSpPr txBox="1">
            <a:spLocks noGrp="1"/>
          </p:cNvSpPr>
          <p:nvPr>
            <p:ph type="subTitle" idx="1"/>
          </p:nvPr>
        </p:nvSpPr>
        <p:spPr>
          <a:xfrm>
            <a:off x="2615025" y="3526425"/>
            <a:ext cx="4326300" cy="542400"/>
          </a:xfrm>
          <a:prstGeom prst="rect">
            <a:avLst/>
          </a:prstGeom>
          <a:solidFill>
            <a:srgbClr val="980000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MAAR DAT WEET DE ANDER NIET !!!!!!</a:t>
            </a:r>
            <a:endParaRPr/>
          </a:p>
        </p:txBody>
      </p:sp>
      <p:sp>
        <p:nvSpPr>
          <p:cNvPr id="169" name="Google Shape;169;p18"/>
          <p:cNvSpPr/>
          <p:nvPr/>
        </p:nvSpPr>
        <p:spPr>
          <a:xfrm>
            <a:off x="3489900" y="1536325"/>
            <a:ext cx="2297700" cy="10353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D9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8"/>
          <p:cNvSpPr txBox="1"/>
          <p:nvPr/>
        </p:nvSpPr>
        <p:spPr>
          <a:xfrm>
            <a:off x="4143650" y="1536325"/>
            <a:ext cx="1105500" cy="78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hij luistert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goed hoor!!</a:t>
            </a:r>
            <a:endParaRPr/>
          </a:p>
        </p:txBody>
      </p:sp>
      <p:sp>
        <p:nvSpPr>
          <p:cNvPr id="171" name="Google Shape;171;p18"/>
          <p:cNvSpPr/>
          <p:nvPr/>
        </p:nvSpPr>
        <p:spPr>
          <a:xfrm rot="818480">
            <a:off x="2143142" y="2116090"/>
            <a:ext cx="1836814" cy="115371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8"/>
          <p:cNvSpPr txBox="1"/>
          <p:nvPr/>
        </p:nvSpPr>
        <p:spPr>
          <a:xfrm rot="822238">
            <a:off x="2057376" y="2401653"/>
            <a:ext cx="1769060" cy="423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hij doet niks hoor!!</a:t>
            </a:r>
            <a:endParaRPr/>
          </a:p>
        </p:txBody>
      </p:sp>
      <p:sp>
        <p:nvSpPr>
          <p:cNvPr id="173" name="Google Shape;173;p18"/>
          <p:cNvSpPr/>
          <p:nvPr/>
        </p:nvSpPr>
        <p:spPr>
          <a:xfrm rot="-734090">
            <a:off x="5258489" y="2119837"/>
            <a:ext cx="1731323" cy="1178793"/>
          </a:xfrm>
          <a:prstGeom prst="leftArrow">
            <a:avLst>
              <a:gd name="adj1" fmla="val 54895"/>
              <a:gd name="adj2" fmla="val 58680"/>
            </a:avLst>
          </a:prstGeom>
          <a:solidFill>
            <a:srgbClr val="9999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18"/>
          <p:cNvSpPr txBox="1"/>
          <p:nvPr/>
        </p:nvSpPr>
        <p:spPr>
          <a:xfrm rot="-725069">
            <a:off x="5316490" y="2670793"/>
            <a:ext cx="1518960" cy="288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8"/>
          <p:cNvSpPr txBox="1"/>
          <p:nvPr/>
        </p:nvSpPr>
        <p:spPr>
          <a:xfrm>
            <a:off x="5556900" y="2949575"/>
            <a:ext cx="55377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8"/>
          <p:cNvSpPr txBox="1"/>
          <p:nvPr/>
        </p:nvSpPr>
        <p:spPr>
          <a:xfrm rot="-685076">
            <a:off x="5585935" y="2402649"/>
            <a:ext cx="1310843" cy="5805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hij  jaagt niet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9"/>
          <p:cNvSpPr txBox="1">
            <a:spLocks noGrp="1"/>
          </p:cNvSpPr>
          <p:nvPr>
            <p:ph type="ctrTitle"/>
          </p:nvPr>
        </p:nvSpPr>
        <p:spPr>
          <a:xfrm>
            <a:off x="1891350" y="702524"/>
            <a:ext cx="5361300" cy="62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0000FF"/>
                </a:solidFill>
              </a:rPr>
              <a:t>Los of vast ? </a:t>
            </a:r>
            <a:endParaRPr>
              <a:solidFill>
                <a:srgbClr val="0000FF"/>
              </a:solidFill>
            </a:endParaRPr>
          </a:p>
        </p:txBody>
      </p:sp>
      <p:sp>
        <p:nvSpPr>
          <p:cNvPr id="182" name="Google Shape;182;p19"/>
          <p:cNvSpPr txBox="1"/>
          <p:nvPr/>
        </p:nvSpPr>
        <p:spPr>
          <a:xfrm>
            <a:off x="1225550" y="1561375"/>
            <a:ext cx="2653800" cy="249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9"/>
          <p:cNvSpPr txBox="1"/>
          <p:nvPr/>
        </p:nvSpPr>
        <p:spPr>
          <a:xfrm>
            <a:off x="1225550" y="1648075"/>
            <a:ext cx="2962500" cy="24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In aangegeven losloopgebieden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In de vrije natuur buiten broedseizoen;  mits toestemming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Op het strand op aangegeven tijden.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9"/>
          <p:cNvSpPr txBox="1"/>
          <p:nvPr/>
        </p:nvSpPr>
        <p:spPr>
          <a:xfrm>
            <a:off x="4786450" y="1754375"/>
            <a:ext cx="2653800" cy="17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9"/>
          <p:cNvSpPr txBox="1"/>
          <p:nvPr/>
        </p:nvSpPr>
        <p:spPr>
          <a:xfrm>
            <a:off x="5104900" y="1329825"/>
            <a:ext cx="2094000" cy="331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In de bebouwde kom.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Bij passeren van fietsers, sporters, wandelaars, kinderen, ruiters én </a:t>
            </a:r>
            <a:r>
              <a:rPr lang="nl" i="1"/>
              <a:t>aangelijnde</a:t>
            </a:r>
            <a:r>
              <a:rPr lang="nl"/>
              <a:t> - en </a:t>
            </a:r>
            <a:r>
              <a:rPr lang="nl" i="1"/>
              <a:t>werkende</a:t>
            </a:r>
            <a:r>
              <a:rPr lang="nl"/>
              <a:t> honden.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Als uw hond niet goed naar u luistert.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Als uw hond ongepast gedrag vertoont naar andere honden of mensen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9"/>
          <p:cNvSpPr txBox="1"/>
          <p:nvPr/>
        </p:nvSpPr>
        <p:spPr>
          <a:xfrm>
            <a:off x="7806950" y="2410600"/>
            <a:ext cx="1100100" cy="10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Bij twijfel: Vast! </a:t>
            </a:r>
            <a:endParaRPr/>
          </a:p>
        </p:txBody>
      </p:sp>
      <p:sp>
        <p:nvSpPr>
          <p:cNvPr id="187" name="Google Shape;187;p19"/>
          <p:cNvSpPr/>
          <p:nvPr/>
        </p:nvSpPr>
        <p:spPr>
          <a:xfrm rot="-5400000">
            <a:off x="501800" y="2082400"/>
            <a:ext cx="752700" cy="7143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9"/>
          <p:cNvSpPr txBox="1"/>
          <p:nvPr/>
        </p:nvSpPr>
        <p:spPr>
          <a:xfrm>
            <a:off x="617600" y="2333400"/>
            <a:ext cx="598500" cy="3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LOS</a:t>
            </a:r>
            <a:endParaRPr/>
          </a:p>
        </p:txBody>
      </p:sp>
      <p:sp>
        <p:nvSpPr>
          <p:cNvPr id="189" name="Google Shape;189;p19"/>
          <p:cNvSpPr/>
          <p:nvPr/>
        </p:nvSpPr>
        <p:spPr>
          <a:xfrm rot="-5400000">
            <a:off x="4224475" y="2012700"/>
            <a:ext cx="740400" cy="8274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solidFill>
            <a:srgbClr val="F1C23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9"/>
          <p:cNvSpPr txBox="1"/>
          <p:nvPr/>
        </p:nvSpPr>
        <p:spPr>
          <a:xfrm>
            <a:off x="4246050" y="2179000"/>
            <a:ext cx="694800" cy="5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VAST</a:t>
            </a:r>
            <a:endParaRPr/>
          </a:p>
        </p:txBody>
      </p:sp>
      <p:sp>
        <p:nvSpPr>
          <p:cNvPr id="191" name="Google Shape;191;p19"/>
          <p:cNvSpPr/>
          <p:nvPr/>
        </p:nvSpPr>
        <p:spPr>
          <a:xfrm>
            <a:off x="7671825" y="1503475"/>
            <a:ext cx="1013100" cy="8298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19"/>
          <p:cNvSpPr txBox="1"/>
          <p:nvPr/>
        </p:nvSpPr>
        <p:spPr>
          <a:xfrm>
            <a:off x="7797275" y="1696475"/>
            <a:ext cx="827400" cy="4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VAST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0"/>
          <p:cNvSpPr txBox="1">
            <a:spLocks noGrp="1"/>
          </p:cNvSpPr>
          <p:nvPr>
            <p:ph type="ctrTitle"/>
          </p:nvPr>
        </p:nvSpPr>
        <p:spPr>
          <a:xfrm>
            <a:off x="1858700" y="403375"/>
            <a:ext cx="5361300" cy="92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0000FF"/>
                </a:solidFill>
              </a:rPr>
              <a:t>Aangelijnde honden</a:t>
            </a:r>
            <a:r>
              <a:rPr lang="nl"/>
              <a:t> </a:t>
            </a:r>
            <a:endParaRPr/>
          </a:p>
        </p:txBody>
      </p:sp>
      <p:sp>
        <p:nvSpPr>
          <p:cNvPr id="198" name="Google Shape;198;p20"/>
          <p:cNvSpPr txBox="1">
            <a:spLocks noGrp="1"/>
          </p:cNvSpPr>
          <p:nvPr>
            <p:ph type="subTitle" idx="1"/>
          </p:nvPr>
        </p:nvSpPr>
        <p:spPr>
          <a:xfrm>
            <a:off x="1698425" y="1445575"/>
            <a:ext cx="2286900" cy="249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0000FF"/>
                </a:solidFill>
              </a:rPr>
              <a:t>Laat uw </a:t>
            </a:r>
            <a:r>
              <a:rPr lang="nl" b="1">
                <a:solidFill>
                  <a:srgbClr val="0000FF"/>
                </a:solidFill>
              </a:rPr>
              <a:t>loslopende</a:t>
            </a:r>
            <a:r>
              <a:rPr lang="nl">
                <a:solidFill>
                  <a:srgbClr val="0000FF"/>
                </a:solidFill>
              </a:rPr>
              <a:t> hond nooit naar een </a:t>
            </a:r>
            <a:r>
              <a:rPr lang="nl" b="1">
                <a:solidFill>
                  <a:srgbClr val="0000FF"/>
                </a:solidFill>
              </a:rPr>
              <a:t>aangelijnde</a:t>
            </a:r>
            <a:r>
              <a:rPr lang="nl">
                <a:solidFill>
                  <a:srgbClr val="0000FF"/>
                </a:solidFill>
              </a:rPr>
              <a:t> hond lopen</a:t>
            </a:r>
            <a:r>
              <a:rPr lang="nl"/>
              <a:t>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--------------------------------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Deze is niet voor niets aangelijnd : agressief, ziek,kreupel , oud, in  “leermodus “ etc...</a:t>
            </a:r>
            <a:endParaRPr/>
          </a:p>
        </p:txBody>
      </p:sp>
      <p:sp>
        <p:nvSpPr>
          <p:cNvPr id="199" name="Google Shape;199;p20"/>
          <p:cNvSpPr txBox="1"/>
          <p:nvPr/>
        </p:nvSpPr>
        <p:spPr>
          <a:xfrm>
            <a:off x="4709250" y="1445575"/>
            <a:ext cx="2808300" cy="23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0000FF"/>
                </a:solidFill>
              </a:rPr>
              <a:t>Laat </a:t>
            </a:r>
            <a:r>
              <a:rPr lang="nl" b="1">
                <a:solidFill>
                  <a:srgbClr val="0000FF"/>
                </a:solidFill>
              </a:rPr>
              <a:t>aangelijnde</a:t>
            </a:r>
            <a:r>
              <a:rPr lang="nl">
                <a:solidFill>
                  <a:srgbClr val="0000FF"/>
                </a:solidFill>
              </a:rPr>
              <a:t> honden geen</a:t>
            </a:r>
            <a:endParaRPr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0000FF"/>
                </a:solidFill>
              </a:rPr>
              <a:t>contact maken met elkaar .</a:t>
            </a:r>
            <a:endParaRPr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lt1"/>
                </a:solidFill>
              </a:rPr>
              <a:t>------------------------------------------</a:t>
            </a:r>
            <a:endParaRPr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lt1"/>
                </a:solidFill>
              </a:rPr>
              <a:t>Dit zorgt voor onnodige spanning</a:t>
            </a:r>
            <a:endParaRPr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chemeClr val="lt1"/>
                </a:solidFill>
              </a:rPr>
              <a:t>bij de meeste honden, met dikwijls agressie tot gevolg .  </a:t>
            </a:r>
            <a:endParaRPr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1"/>
          <p:cNvSpPr txBox="1">
            <a:spLocks noGrp="1"/>
          </p:cNvSpPr>
          <p:nvPr>
            <p:ph type="ctrTitle"/>
          </p:nvPr>
        </p:nvSpPr>
        <p:spPr>
          <a:xfrm>
            <a:off x="1858700" y="634974"/>
            <a:ext cx="5361300" cy="65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>
                <a:solidFill>
                  <a:srgbClr val="0000FF"/>
                </a:solidFill>
              </a:rPr>
              <a:t>Spelen</a:t>
            </a:r>
            <a:r>
              <a:rPr lang="nl"/>
              <a:t> </a:t>
            </a:r>
            <a:endParaRPr/>
          </a:p>
        </p:txBody>
      </p:sp>
      <p:sp>
        <p:nvSpPr>
          <p:cNvPr id="205" name="Google Shape;205;p21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1"/>
          <p:cNvSpPr/>
          <p:nvPr/>
        </p:nvSpPr>
        <p:spPr>
          <a:xfrm>
            <a:off x="1805700" y="1213250"/>
            <a:ext cx="5532600" cy="3494400"/>
          </a:xfrm>
          <a:prstGeom prst="triangle">
            <a:avLst>
              <a:gd name="adj" fmla="val 50000"/>
            </a:avLst>
          </a:prstGeom>
          <a:solidFill>
            <a:srgbClr val="E6913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1"/>
          <p:cNvSpPr/>
          <p:nvPr/>
        </p:nvSpPr>
        <p:spPr>
          <a:xfrm>
            <a:off x="3556100" y="1662747"/>
            <a:ext cx="4770036" cy="422658"/>
          </a:xfrm>
          <a:prstGeom prst="flowChartTerminator">
            <a:avLst/>
          </a:prstGeom>
          <a:solidFill>
            <a:srgbClr val="FFD9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21"/>
          <p:cNvSpPr txBox="1"/>
          <p:nvPr/>
        </p:nvSpPr>
        <p:spPr>
          <a:xfrm>
            <a:off x="3735075" y="1604225"/>
            <a:ext cx="4544400" cy="5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/>
              <a:t>vraag eerst toestemming aan de eigenaar of de honden wel met elkaar  kunnen spelen </a:t>
            </a:r>
            <a:endParaRPr sz="1100"/>
          </a:p>
        </p:txBody>
      </p:sp>
      <p:sp>
        <p:nvSpPr>
          <p:cNvPr id="209" name="Google Shape;209;p21"/>
          <p:cNvSpPr/>
          <p:nvPr/>
        </p:nvSpPr>
        <p:spPr>
          <a:xfrm>
            <a:off x="1859750" y="2162375"/>
            <a:ext cx="3307122" cy="379512"/>
          </a:xfrm>
          <a:prstGeom prst="flowChartTerminator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21"/>
          <p:cNvSpPr txBox="1"/>
          <p:nvPr/>
        </p:nvSpPr>
        <p:spPr>
          <a:xfrm>
            <a:off x="2225475" y="2162363"/>
            <a:ext cx="2762400" cy="37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Grijp in als het spel te ruw wordt</a:t>
            </a:r>
            <a:endParaRPr/>
          </a:p>
        </p:txBody>
      </p:sp>
      <p:sp>
        <p:nvSpPr>
          <p:cNvPr id="211" name="Google Shape;211;p21"/>
          <p:cNvSpPr/>
          <p:nvPr/>
        </p:nvSpPr>
        <p:spPr>
          <a:xfrm>
            <a:off x="3509475" y="2711500"/>
            <a:ext cx="4770036" cy="522612"/>
          </a:xfrm>
          <a:prstGeom prst="flowChartTerminator">
            <a:avLst/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1"/>
          <p:cNvSpPr txBox="1"/>
          <p:nvPr/>
        </p:nvSpPr>
        <p:spPr>
          <a:xfrm>
            <a:off x="3886875" y="2726900"/>
            <a:ext cx="4240800" cy="42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/>
              <a:t>grijp in als één van beide honden angstig wordt en/of achterna gezeten  wordt met de staart tussen de benen . </a:t>
            </a:r>
            <a:endParaRPr sz="1100"/>
          </a:p>
        </p:txBody>
      </p:sp>
      <p:sp>
        <p:nvSpPr>
          <p:cNvPr id="213" name="Google Shape;213;p21"/>
          <p:cNvSpPr/>
          <p:nvPr/>
        </p:nvSpPr>
        <p:spPr>
          <a:xfrm>
            <a:off x="1805700" y="3221500"/>
            <a:ext cx="3454542" cy="522612"/>
          </a:xfrm>
          <a:prstGeom prst="flowChartTerminator">
            <a:avLst/>
          </a:prstGeom>
          <a:solidFill>
            <a:srgbClr val="FFE5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1"/>
          <p:cNvSpPr txBox="1"/>
          <p:nvPr/>
        </p:nvSpPr>
        <p:spPr>
          <a:xfrm>
            <a:off x="1914225" y="3221500"/>
            <a:ext cx="3384900" cy="5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/>
              <a:t>Doe geen bal- of trekspelletjes in een groep met vreemde honden die je niet kent. ( prooi agressie)</a:t>
            </a:r>
            <a:endParaRPr sz="1100"/>
          </a:p>
        </p:txBody>
      </p:sp>
      <p:sp>
        <p:nvSpPr>
          <p:cNvPr id="215" name="Google Shape;215;p21"/>
          <p:cNvSpPr/>
          <p:nvPr/>
        </p:nvSpPr>
        <p:spPr>
          <a:xfrm>
            <a:off x="3890725" y="3816000"/>
            <a:ext cx="4544424" cy="354834"/>
          </a:xfrm>
          <a:prstGeom prst="flowChartTerminator">
            <a:avLst/>
          </a:prstGeom>
          <a:solidFill>
            <a:srgbClr val="D9D9D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21"/>
          <p:cNvSpPr txBox="1"/>
          <p:nvPr/>
        </p:nvSpPr>
        <p:spPr>
          <a:xfrm>
            <a:off x="3735075" y="3793025"/>
            <a:ext cx="4544400" cy="4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/>
              <a:t>        Realiseer je dat </a:t>
            </a:r>
            <a:r>
              <a:rPr lang="nl" sz="1100" b="1"/>
              <a:t>nièt iedere</a:t>
            </a:r>
            <a:r>
              <a:rPr lang="nl" sz="1100"/>
              <a:t> hond met andere honden wil spelen</a:t>
            </a:r>
            <a:endParaRPr/>
          </a:p>
        </p:txBody>
      </p:sp>
      <p:sp>
        <p:nvSpPr>
          <p:cNvPr id="217" name="Google Shape;217;p21"/>
          <p:cNvSpPr/>
          <p:nvPr/>
        </p:nvSpPr>
        <p:spPr>
          <a:xfrm>
            <a:off x="1696350" y="4247101"/>
            <a:ext cx="5657094" cy="454086"/>
          </a:xfrm>
          <a:prstGeom prst="flowChartTerminator">
            <a:avLst/>
          </a:prstGeom>
          <a:solidFill>
            <a:srgbClr val="7F6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21"/>
          <p:cNvSpPr txBox="1"/>
          <p:nvPr/>
        </p:nvSpPr>
        <p:spPr>
          <a:xfrm>
            <a:off x="1929775" y="4310900"/>
            <a:ext cx="5290200" cy="37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100"/>
              <a:t>Niet elke</a:t>
            </a:r>
            <a:r>
              <a:rPr lang="nl" sz="1100" b="1"/>
              <a:t> eigenaar</a:t>
            </a:r>
            <a:r>
              <a:rPr lang="nl" sz="1100"/>
              <a:t> wil dat zijn hond met andere honden speelt . </a:t>
            </a:r>
            <a:r>
              <a:rPr lang="nl" sz="1100" b="1"/>
              <a:t>Respecteer dit </a:t>
            </a:r>
            <a:endParaRPr sz="11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744</Words>
  <Application>Microsoft Office PowerPoint</Application>
  <PresentationFormat>Diavoorstelling (16:9)</PresentationFormat>
  <Paragraphs>134</Paragraphs>
  <Slides>14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Nunito</vt:lpstr>
      <vt:lpstr>Calibri</vt:lpstr>
      <vt:lpstr>Shift</vt:lpstr>
      <vt:lpstr>HONDEN ETIQUETTE </vt:lpstr>
      <vt:lpstr>WAAROM ?</vt:lpstr>
      <vt:lpstr>Voornaamste ergernissen</vt:lpstr>
      <vt:lpstr>     ERGERNISSEN </vt:lpstr>
      <vt:lpstr>Dus zichtbaar onder controle bij :</vt:lpstr>
      <vt:lpstr>JA maar ….</vt:lpstr>
      <vt:lpstr>Los of vast ? </vt:lpstr>
      <vt:lpstr>Aangelijnde honden </vt:lpstr>
      <vt:lpstr>Spelen </vt:lpstr>
      <vt:lpstr>Hondentaal </vt:lpstr>
      <vt:lpstr>Hondentaal </vt:lpstr>
      <vt:lpstr>Werkende honden </vt:lpstr>
      <vt:lpstr>Hondenpoep </vt:lpstr>
      <vt:lpstr>CONCLUSIE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HONDEN ETIQUETTE</dc:title>
  <dc:creator>simonne lauwers</dc:creator>
  <cp:lastModifiedBy>simonne lauwers</cp:lastModifiedBy>
  <cp:revision>2</cp:revision>
  <dcterms:modified xsi:type="dcterms:W3CDTF">2019-07-15T09:05:02Z</dcterms:modified>
</cp:coreProperties>
</file>